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Lato"/>
      <p:regular r:id="rId17"/>
      <p:bold r:id="rId18"/>
      <p:italic r:id="rId19"/>
      <p:boldItalic r:id="rId20"/>
    </p:embeddedFont>
    <p:embeddedFont>
      <p:font typeface="Google Sans"/>
      <p:regular r:id="rId21"/>
      <p:bold r:id="rId22"/>
      <p:italic r:id="rId23"/>
      <p:boldItalic r:id="rId24"/>
    </p:embeddedFont>
    <p:embeddedFont>
      <p:font typeface="Work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22" Type="http://schemas.openxmlformats.org/officeDocument/2006/relationships/font" Target="fonts/GoogleSans-bold.fntdata"/><Relationship Id="rId21" Type="http://schemas.openxmlformats.org/officeDocument/2006/relationships/font" Target="fonts/GoogleSans-regular.fntdata"/><Relationship Id="rId24" Type="http://schemas.openxmlformats.org/officeDocument/2006/relationships/font" Target="fonts/GoogleSans-boldItalic.fntdata"/><Relationship Id="rId23" Type="http://schemas.openxmlformats.org/officeDocument/2006/relationships/font" Target="fonts/Google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26" Type="http://schemas.openxmlformats.org/officeDocument/2006/relationships/font" Target="fonts/WorkSans-bold.fntdata"/><Relationship Id="rId25" Type="http://schemas.openxmlformats.org/officeDocument/2006/relationships/font" Target="fonts/WorkSans-regular.fntdata"/><Relationship Id="rId28" Type="http://schemas.openxmlformats.org/officeDocument/2006/relationships/font" Target="fonts/WorkSans-boldItalic.fntdata"/><Relationship Id="rId27" Type="http://schemas.openxmlformats.org/officeDocument/2006/relationships/font" Target="fonts/Work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GoogleSansSemiBold-regular.fntdata"/><Relationship Id="rId8" Type="http://schemas.openxmlformats.org/officeDocument/2006/relationships/font" Target="fonts/GoogleSansSemiBold-bold.fntdata"/><Relationship Id="rId11" Type="http://schemas.openxmlformats.org/officeDocument/2006/relationships/font" Target="fonts/Roboto-regular.fntdata"/><Relationship Id="rId10" Type="http://schemas.openxmlformats.org/officeDocument/2006/relationships/font" Target="fonts/GoogleSansSemiBold-boldItalic.fntdata"/><Relationship Id="rId13" Type="http://schemas.openxmlformats.org/officeDocument/2006/relationships/font" Target="fonts/Roboto-italic.fntdata"/><Relationship Id="rId12" Type="http://schemas.openxmlformats.org/officeDocument/2006/relationships/font" Target="fonts/Roboto-bold.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Lato-regular.fntdata"/><Relationship Id="rId16" Type="http://schemas.openxmlformats.org/officeDocument/2006/relationships/font" Target="fonts/PTSansNarrow-bold.fntdata"/><Relationship Id="rId19" Type="http://schemas.openxmlformats.org/officeDocument/2006/relationships/font" Target="fonts/Lato-italic.fntdata"/><Relationship Id="rId18" Type="http://schemas.openxmlformats.org/officeDocument/2006/relationships/font" Target="fonts/La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512140ae02_0_79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512140ae02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8"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1" name="Google Shape;121;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2" name="Google Shape;122;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82003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3" name="Google Shape;143;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4"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50"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8"/>
          <p:cNvSpPr txBox="1"/>
          <p:nvPr>
            <p:ph type="title"/>
          </p:nvPr>
        </p:nvSpPr>
        <p:spPr>
          <a:xfrm>
            <a:off x="432000" y="449725"/>
            <a:ext cx="6908400" cy="77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Machine Learning Model Outco</a:t>
            </a:r>
            <a:r>
              <a:rPr lang="en"/>
              <a:t>mes</a:t>
            </a:r>
            <a:endParaRPr/>
          </a:p>
        </p:txBody>
      </p:sp>
      <p:sp>
        <p:nvSpPr>
          <p:cNvPr id="156" name="Google Shape;156;p8"/>
          <p:cNvSpPr txBox="1"/>
          <p:nvPr>
            <p:ph idx="1" type="subTitle"/>
          </p:nvPr>
        </p:nvSpPr>
        <p:spPr>
          <a:xfrm>
            <a:off x="220075" y="865900"/>
            <a:ext cx="7351500" cy="58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Executive summary report for the New York City Taxi and Limousine Commission</a:t>
            </a:r>
            <a:endParaRPr/>
          </a:p>
          <a:p>
            <a:pPr indent="0" lvl="0" marL="0" rtl="0" algn="ctr">
              <a:spcBef>
                <a:spcPts val="0"/>
              </a:spcBef>
              <a:spcAft>
                <a:spcPts val="0"/>
              </a:spcAft>
              <a:buNone/>
            </a:pPr>
            <a:r>
              <a:rPr lang="en"/>
              <a:t> Prepared by Automatidata</a:t>
            </a:r>
            <a:endParaRPr/>
          </a:p>
        </p:txBody>
      </p:sp>
      <p:sp>
        <p:nvSpPr>
          <p:cNvPr id="157" name="Google Shape;157;p8"/>
          <p:cNvSpPr txBox="1"/>
          <p:nvPr/>
        </p:nvSpPr>
        <p:spPr>
          <a:xfrm>
            <a:off x="3899675" y="6230700"/>
            <a:ext cx="3574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F1 scores for random forest and XGboost models</a:t>
            </a:r>
            <a:endParaRPr i="1" sz="1100">
              <a:solidFill>
                <a:srgbClr val="000000"/>
              </a:solidFill>
              <a:latin typeface="Lato"/>
              <a:ea typeface="Lato"/>
              <a:cs typeface="Lato"/>
              <a:sym typeface="Lato"/>
            </a:endParaRPr>
          </a:p>
        </p:txBody>
      </p:sp>
      <p:sp>
        <p:nvSpPr>
          <p:cNvPr id="158" name="Google Shape;158;p8"/>
          <p:cNvSpPr txBox="1"/>
          <p:nvPr/>
        </p:nvSpPr>
        <p:spPr>
          <a:xfrm>
            <a:off x="2031625" y="1506325"/>
            <a:ext cx="55401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2"/>
                </a:solidFill>
                <a:latin typeface="Roboto"/>
                <a:ea typeface="Roboto"/>
                <a:cs typeface="Roboto"/>
                <a:sym typeface="Roboto"/>
              </a:rPr>
              <a:t>New York City Taxi &amp; Limousine Commission has contracted the Automatidata data team to build a machine learning model to predict whether a NYC TLC taxi cab rider will be a generous tipper. </a:t>
            </a:r>
            <a:endParaRPr sz="1100">
              <a:solidFill>
                <a:schemeClr val="accent2"/>
              </a:solidFill>
              <a:latin typeface="Roboto"/>
              <a:ea typeface="Roboto"/>
              <a:cs typeface="Roboto"/>
              <a:sym typeface="Roboto"/>
            </a:endParaRPr>
          </a:p>
          <a:p>
            <a:pPr indent="0" lvl="0" marL="0" rtl="0" algn="l">
              <a:spcBef>
                <a:spcPts val="0"/>
              </a:spcBef>
              <a:spcAft>
                <a:spcPts val="0"/>
              </a:spcAft>
              <a:buNone/>
            </a:pPr>
            <a:r>
              <a:t/>
            </a:r>
            <a:endParaRPr sz="1100">
              <a:solidFill>
                <a:schemeClr val="accent2"/>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rPr lang="en" sz="1300">
                <a:solidFill>
                  <a:srgbClr val="666666"/>
                </a:solidFill>
                <a:latin typeface="Roboto"/>
                <a:ea typeface="Roboto"/>
                <a:cs typeface="Roboto"/>
                <a:sym typeface="Roboto"/>
              </a:rPr>
              <a:t> </a:t>
            </a:r>
            <a:endParaRPr sz="1300">
              <a:solidFill>
                <a:srgbClr val="666666"/>
              </a:solidFill>
              <a:latin typeface="Roboto"/>
              <a:ea typeface="Roboto"/>
              <a:cs typeface="Roboto"/>
              <a:sym typeface="Roboto"/>
            </a:endParaRPr>
          </a:p>
        </p:txBody>
      </p:sp>
      <p:sp>
        <p:nvSpPr>
          <p:cNvPr id="159" name="Google Shape;159;p8"/>
          <p:cNvSpPr txBox="1"/>
          <p:nvPr/>
        </p:nvSpPr>
        <p:spPr>
          <a:xfrm>
            <a:off x="2031625" y="2490550"/>
            <a:ext cx="5540100" cy="10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2"/>
                </a:solidFill>
                <a:latin typeface="Roboto"/>
                <a:ea typeface="Roboto"/>
                <a:cs typeface="Roboto"/>
                <a:sym typeface="Roboto"/>
              </a:rPr>
              <a:t>After rejecting the initial modeling objective (predicting non-tippers) out of ethical concern, it was decided to predict “generous” tippers—those who tip ≥ 20%. This decision was made to balance the sometimes competing interests of taxi drivers and potential passengers.</a:t>
            </a:r>
            <a:endParaRPr sz="1100">
              <a:solidFill>
                <a:schemeClr val="accent2"/>
              </a:solidFill>
              <a:latin typeface="Roboto"/>
              <a:ea typeface="Roboto"/>
              <a:cs typeface="Roboto"/>
              <a:sym typeface="Roboto"/>
            </a:endParaRPr>
          </a:p>
        </p:txBody>
      </p:sp>
      <p:sp>
        <p:nvSpPr>
          <p:cNvPr id="160" name="Google Shape;160;p8"/>
          <p:cNvSpPr txBox="1"/>
          <p:nvPr/>
        </p:nvSpPr>
        <p:spPr>
          <a:xfrm>
            <a:off x="2031625" y="3414938"/>
            <a:ext cx="5540100" cy="9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2"/>
                </a:solidFill>
                <a:latin typeface="Roboto"/>
                <a:ea typeface="Roboto"/>
                <a:cs typeface="Roboto"/>
                <a:sym typeface="Roboto"/>
              </a:rPr>
              <a:t>The data team used two different modeling architectures and compared their results. Both models performed acceptably, with a random forest architecture yielding slightly better predictions.</a:t>
            </a:r>
            <a:r>
              <a:rPr lang="en" sz="1100">
                <a:solidFill>
                  <a:schemeClr val="accent2"/>
                </a:solidFill>
                <a:latin typeface="Roboto"/>
                <a:ea typeface="Roboto"/>
                <a:cs typeface="Roboto"/>
                <a:sym typeface="Roboto"/>
              </a:rPr>
              <a:t> As a result, the team would recommend beta testing with taxi drivers to gain further feedback. </a:t>
            </a:r>
            <a:endParaRPr sz="1100">
              <a:solidFill>
                <a:schemeClr val="accent2"/>
              </a:solidFill>
              <a:latin typeface="Roboto"/>
              <a:ea typeface="Roboto"/>
              <a:cs typeface="Roboto"/>
              <a:sym typeface="Roboto"/>
            </a:endParaRPr>
          </a:p>
        </p:txBody>
      </p:sp>
      <p:sp>
        <p:nvSpPr>
          <p:cNvPr id="161" name="Google Shape;161;p8"/>
          <p:cNvSpPr txBox="1"/>
          <p:nvPr/>
        </p:nvSpPr>
        <p:spPr>
          <a:xfrm>
            <a:off x="432000" y="4935300"/>
            <a:ext cx="2997000" cy="248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2"/>
                </a:solidFill>
              </a:rPr>
              <a:t>Behind the data</a:t>
            </a:r>
            <a:endParaRPr b="1" sz="1200"/>
          </a:p>
          <a:p>
            <a:pPr indent="-298450" lvl="0" marL="457200" rtl="0" algn="l">
              <a:spcBef>
                <a:spcPts val="100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The data team’s </a:t>
            </a:r>
            <a:r>
              <a:rPr lang="en" sz="1100">
                <a:solidFill>
                  <a:schemeClr val="accent2"/>
                </a:solidFill>
                <a:latin typeface="Roboto"/>
                <a:ea typeface="Roboto"/>
                <a:cs typeface="Roboto"/>
                <a:sym typeface="Roboto"/>
              </a:rPr>
              <a:t>assumption</a:t>
            </a:r>
            <a:r>
              <a:rPr lang="en" sz="1100">
                <a:solidFill>
                  <a:schemeClr val="accent2"/>
                </a:solidFill>
                <a:latin typeface="Roboto"/>
                <a:ea typeface="Roboto"/>
                <a:cs typeface="Roboto"/>
                <a:sym typeface="Roboto"/>
              </a:rPr>
              <a:t> was that a trip’s </a:t>
            </a:r>
            <a:r>
              <a:rPr lang="en" sz="1100">
                <a:solidFill>
                  <a:schemeClr val="accent2"/>
                </a:solidFill>
                <a:latin typeface="Roboto"/>
                <a:ea typeface="Roboto"/>
                <a:cs typeface="Roboto"/>
                <a:sym typeface="Roboto"/>
              </a:rPr>
              <a:t>itinerary</a:t>
            </a:r>
            <a:r>
              <a:rPr lang="en" sz="1100">
                <a:solidFill>
                  <a:schemeClr val="accent2"/>
                </a:solidFill>
                <a:latin typeface="Roboto"/>
                <a:ea typeface="Roboto"/>
                <a:cs typeface="Roboto"/>
                <a:sym typeface="Roboto"/>
              </a:rPr>
              <a:t>, predicted fare amount, and time of day may have a </a:t>
            </a:r>
            <a:r>
              <a:rPr lang="en" sz="1100">
                <a:solidFill>
                  <a:schemeClr val="accent2"/>
                </a:solidFill>
                <a:latin typeface="Roboto"/>
                <a:ea typeface="Roboto"/>
                <a:cs typeface="Roboto"/>
                <a:sym typeface="Roboto"/>
              </a:rPr>
              <a:t>strong</a:t>
            </a:r>
            <a:r>
              <a:rPr lang="en" sz="1100">
                <a:solidFill>
                  <a:schemeClr val="accent2"/>
                </a:solidFill>
                <a:latin typeface="Roboto"/>
                <a:ea typeface="Roboto"/>
                <a:cs typeface="Roboto"/>
                <a:sym typeface="Roboto"/>
              </a:rPr>
              <a:t> enough relationship </a:t>
            </a:r>
            <a:r>
              <a:rPr lang="en" sz="1100">
                <a:solidFill>
                  <a:schemeClr val="accent2"/>
                </a:solidFill>
                <a:latin typeface="Roboto"/>
                <a:ea typeface="Roboto"/>
                <a:cs typeface="Roboto"/>
                <a:sym typeface="Roboto"/>
              </a:rPr>
              <a:t>with tip amount that we could accurately predict generous tipping.</a:t>
            </a:r>
            <a:endParaRPr sz="1100">
              <a:solidFill>
                <a:schemeClr val="accent2"/>
              </a:solidFill>
              <a:latin typeface="Roboto"/>
              <a:ea typeface="Roboto"/>
              <a:cs typeface="Roboto"/>
              <a:sym typeface="Roboto"/>
            </a:endParaRPr>
          </a:p>
          <a:p>
            <a:pPr indent="-298450" lvl="0" marL="457200" rtl="0" algn="l">
              <a:spcBef>
                <a:spcPts val="100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After the data team built the identified models and performed the testing, it is clear that these factors do indeed help predict tipping. The model’s F</a:t>
            </a:r>
            <a:r>
              <a:rPr baseline="-25000" lang="en" sz="1100">
                <a:solidFill>
                  <a:schemeClr val="accent2"/>
                </a:solidFill>
                <a:latin typeface="Roboto"/>
                <a:ea typeface="Roboto"/>
                <a:cs typeface="Roboto"/>
                <a:sym typeface="Roboto"/>
              </a:rPr>
              <a:t>1</a:t>
            </a:r>
            <a:r>
              <a:rPr lang="en" sz="1100">
                <a:solidFill>
                  <a:schemeClr val="accent2"/>
                </a:solidFill>
                <a:latin typeface="Roboto"/>
                <a:ea typeface="Roboto"/>
                <a:cs typeface="Roboto"/>
                <a:sym typeface="Roboto"/>
              </a:rPr>
              <a:t> score was 0.7235.</a:t>
            </a:r>
            <a:endParaRPr sz="1100">
              <a:solidFill>
                <a:schemeClr val="accent2"/>
              </a:solidFill>
              <a:latin typeface="Roboto"/>
              <a:ea typeface="Roboto"/>
              <a:cs typeface="Roboto"/>
              <a:sym typeface="Roboto"/>
            </a:endParaRPr>
          </a:p>
        </p:txBody>
      </p:sp>
      <p:sp>
        <p:nvSpPr>
          <p:cNvPr id="162" name="Google Shape;162;p8"/>
          <p:cNvSpPr txBox="1"/>
          <p:nvPr/>
        </p:nvSpPr>
        <p:spPr>
          <a:xfrm>
            <a:off x="432000" y="7326150"/>
            <a:ext cx="7041900" cy="83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2"/>
                </a:solidFill>
              </a:rPr>
              <a:t>Results Summary</a:t>
            </a:r>
            <a:endParaRPr b="1" sz="1200">
              <a:solidFill>
                <a:schemeClr val="accent2"/>
              </a:solidFill>
            </a:endParaRPr>
          </a:p>
          <a:p>
            <a:pPr indent="0" lvl="0" marL="0" rtl="0" algn="l">
              <a:spcBef>
                <a:spcPts val="1000"/>
              </a:spcBef>
              <a:spcAft>
                <a:spcPts val="0"/>
              </a:spcAft>
              <a:buNone/>
            </a:pPr>
            <a:r>
              <a:rPr lang="en" sz="1100">
                <a:solidFill>
                  <a:schemeClr val="accent2"/>
                </a:solidFill>
                <a:latin typeface="Roboto"/>
                <a:ea typeface="Roboto"/>
                <a:cs typeface="Roboto"/>
                <a:sym typeface="Roboto"/>
              </a:rPr>
              <a:t>The resulting </a:t>
            </a:r>
            <a:r>
              <a:rPr lang="en" sz="1100">
                <a:solidFill>
                  <a:schemeClr val="accent2"/>
                </a:solidFill>
                <a:latin typeface="Roboto"/>
                <a:ea typeface="Roboto"/>
                <a:cs typeface="Roboto"/>
                <a:sym typeface="Roboto"/>
              </a:rPr>
              <a:t>algorith</a:t>
            </a:r>
            <a:r>
              <a:rPr lang="en" sz="1100">
                <a:solidFill>
                  <a:schemeClr val="accent2"/>
                </a:solidFill>
                <a:latin typeface="Roboto"/>
                <a:ea typeface="Roboto"/>
                <a:cs typeface="Roboto"/>
                <a:sym typeface="Roboto"/>
              </a:rPr>
              <a:t>m is usable to predict riders who might be generous tippers, with reasonably strong precision, recall, </a:t>
            </a:r>
            <a:r>
              <a:rPr lang="en" sz="1100">
                <a:solidFill>
                  <a:schemeClr val="accent2"/>
                </a:solidFill>
                <a:latin typeface="Roboto"/>
                <a:ea typeface="Roboto"/>
                <a:cs typeface="Roboto"/>
                <a:sym typeface="Roboto"/>
              </a:rPr>
              <a:t>F</a:t>
            </a:r>
            <a:r>
              <a:rPr baseline="-25000" lang="en" sz="1100">
                <a:solidFill>
                  <a:schemeClr val="accent2"/>
                </a:solidFill>
                <a:latin typeface="Roboto"/>
                <a:ea typeface="Roboto"/>
                <a:cs typeface="Roboto"/>
                <a:sym typeface="Roboto"/>
              </a:rPr>
              <a:t>1</a:t>
            </a:r>
            <a:r>
              <a:rPr lang="en" sz="1100">
                <a:solidFill>
                  <a:schemeClr val="accent2"/>
                </a:solidFill>
                <a:latin typeface="Roboto"/>
                <a:ea typeface="Roboto"/>
                <a:cs typeface="Roboto"/>
                <a:sym typeface="Roboto"/>
              </a:rPr>
              <a:t>, and overall accuracy scores</a:t>
            </a:r>
            <a:r>
              <a:rPr lang="en" sz="1100">
                <a:solidFill>
                  <a:schemeClr val="accent2"/>
                </a:solidFill>
                <a:latin typeface="Roboto"/>
                <a:ea typeface="Roboto"/>
                <a:cs typeface="Roboto"/>
                <a:sym typeface="Roboto"/>
              </a:rPr>
              <a:t>. Refer to the “next steps” section for suggestions.</a:t>
            </a:r>
            <a:endParaRPr sz="1100">
              <a:solidFill>
                <a:schemeClr val="accent2"/>
              </a:solidFill>
              <a:latin typeface="Roboto"/>
              <a:ea typeface="Roboto"/>
              <a:cs typeface="Roboto"/>
              <a:sym typeface="Roboto"/>
            </a:endParaRPr>
          </a:p>
        </p:txBody>
      </p:sp>
      <p:sp>
        <p:nvSpPr>
          <p:cNvPr id="163" name="Google Shape;163;p8"/>
          <p:cNvSpPr txBox="1"/>
          <p:nvPr/>
        </p:nvSpPr>
        <p:spPr>
          <a:xfrm>
            <a:off x="399200" y="8556000"/>
            <a:ext cx="7351500" cy="92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100">
                <a:solidFill>
                  <a:schemeClr val="accent2"/>
                </a:solidFill>
                <a:latin typeface="Roboto"/>
                <a:ea typeface="Roboto"/>
                <a:cs typeface="Roboto"/>
                <a:sym typeface="Roboto"/>
              </a:rPr>
              <a:t>As a next step, the Automatidata data team can consult the New York City Taxi and Limousine commission to share the model results and recommend that the model could be used as an indicator of tip amount. However, additional data would be needed </a:t>
            </a:r>
            <a:r>
              <a:rPr lang="en" sz="1100">
                <a:solidFill>
                  <a:schemeClr val="accent2"/>
                </a:solidFill>
                <a:latin typeface="Roboto"/>
                <a:ea typeface="Roboto"/>
                <a:cs typeface="Roboto"/>
                <a:sym typeface="Roboto"/>
              </a:rPr>
              <a:t>to realize significant improvement to the model.</a:t>
            </a:r>
            <a:endParaRPr sz="1100">
              <a:solidFill>
                <a:schemeClr val="accent2"/>
              </a:solidFill>
              <a:latin typeface="Roboto"/>
              <a:ea typeface="Roboto"/>
              <a:cs typeface="Roboto"/>
              <a:sym typeface="Roboto"/>
            </a:endParaRPr>
          </a:p>
        </p:txBody>
      </p:sp>
      <p:sp>
        <p:nvSpPr>
          <p:cNvPr id="164" name="Google Shape;164;p8"/>
          <p:cNvSpPr txBox="1"/>
          <p:nvPr/>
        </p:nvSpPr>
        <p:spPr>
          <a:xfrm>
            <a:off x="3899675" y="6510950"/>
            <a:ext cx="3574200" cy="117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2"/>
                </a:solidFill>
              </a:rPr>
              <a:t>Future model suggestions</a:t>
            </a:r>
            <a:endParaRPr b="1" sz="1200">
              <a:solidFill>
                <a:schemeClr val="accent2"/>
              </a:solidFill>
            </a:endParaRPr>
          </a:p>
          <a:p>
            <a:pPr indent="-298450" lvl="0" marL="457200" rtl="0" algn="l">
              <a:spcBef>
                <a:spcPts val="100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Collect/add more granular driver and user-level data, including past tipping behavior.</a:t>
            </a:r>
            <a:endParaRPr sz="1100">
              <a:solidFill>
                <a:schemeClr val="accent2"/>
              </a:solidFill>
              <a:latin typeface="Roboto"/>
              <a:ea typeface="Roboto"/>
              <a:cs typeface="Roboto"/>
              <a:sym typeface="Roboto"/>
            </a:endParaRPr>
          </a:p>
          <a:p>
            <a:pPr indent="-295275" lvl="0" marL="457200" rtl="0" algn="l">
              <a:spcBef>
                <a:spcPts val="0"/>
              </a:spcBef>
              <a:spcAft>
                <a:spcPts val="0"/>
              </a:spcAft>
              <a:buClr>
                <a:schemeClr val="dk1"/>
              </a:buClr>
              <a:buSzPts val="1050"/>
              <a:buFont typeface="Roboto"/>
              <a:buChar char="●"/>
            </a:pPr>
            <a:r>
              <a:rPr lang="en" sz="1100">
                <a:solidFill>
                  <a:schemeClr val="accent2"/>
                </a:solidFill>
                <a:latin typeface="Roboto"/>
                <a:ea typeface="Roboto"/>
                <a:cs typeface="Roboto"/>
                <a:sym typeface="Roboto"/>
              </a:rPr>
              <a:t>Cluster with K-means and analyze the clusters to derive insights from the data</a:t>
            </a:r>
            <a:endParaRPr sz="1100">
              <a:solidFill>
                <a:schemeClr val="accent2"/>
              </a:solidFill>
              <a:latin typeface="Roboto"/>
              <a:ea typeface="Roboto"/>
              <a:cs typeface="Roboto"/>
              <a:sym typeface="Roboto"/>
            </a:endParaRPr>
          </a:p>
        </p:txBody>
      </p:sp>
      <p:pic>
        <p:nvPicPr>
          <p:cNvPr id="165" name="Google Shape;165;p8"/>
          <p:cNvPicPr preferRelativeResize="0"/>
          <p:nvPr/>
        </p:nvPicPr>
        <p:blipFill>
          <a:blip r:embed="rId3">
            <a:alphaModFix/>
          </a:blip>
          <a:stretch>
            <a:fillRect/>
          </a:stretch>
        </p:blipFill>
        <p:spPr>
          <a:xfrm>
            <a:off x="3739950" y="4764050"/>
            <a:ext cx="3600450" cy="1485900"/>
          </a:xfrm>
          <a:prstGeom prst="rect">
            <a:avLst/>
          </a:prstGeom>
          <a:noFill/>
          <a:ln>
            <a:noFill/>
          </a:ln>
        </p:spPr>
      </p:pic>
      <p:sp>
        <p:nvSpPr>
          <p:cNvPr id="166" name="Google Shape;166;p8"/>
          <p:cNvSpPr/>
          <p:nvPr/>
        </p:nvSpPr>
        <p:spPr>
          <a:xfrm>
            <a:off x="5953125" y="4764050"/>
            <a:ext cx="642900" cy="1485900"/>
          </a:xfrm>
          <a:prstGeom prst="roundRect">
            <a:avLst>
              <a:gd fmla="val 16667" name="adj"/>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